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28" autoAdjust="0"/>
    <p:restoredTop sz="94660"/>
  </p:normalViewPr>
  <p:slideViewPr>
    <p:cSldViewPr>
      <p:cViewPr varScale="1">
        <p:scale>
          <a:sx n="109" d="100"/>
          <a:sy n="109" d="100"/>
        </p:scale>
        <p:origin x="213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Von Neuman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>
                <a:solidFill>
                  <a:srgbClr val="29C1AF"/>
                </a:solidFill>
              </a:rPr>
              <a:t>Σκληρός δίσκος</a:t>
            </a:r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i="1" dirty="0" smtClean="0"/>
              <a:t>Εισαγωγή</a:t>
            </a:r>
            <a:endParaRPr lang="en-IN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075240" cy="5040560"/>
          </a:xfr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el-GR" sz="2400" dirty="0"/>
              <a:t>Ένας σκληρός δίσκος (HDD) είναι μια συσκευή αποθήκευσης δεδομένων που χρησιμοποιείται για την αποθήκευση και την ανάκτηση ψηφιακών πληροφοριών χρησιμοποιώντας έναν ή περισσότερους άκαμπτους ταχέως περιστρεφόμενους δίσκους (πιατέλες) επικαλυμμένους με μαγνητικό </a:t>
            </a:r>
            <a:r>
              <a:rPr lang="el-GR" sz="2800" dirty="0"/>
              <a:t>υλικό</a:t>
            </a:r>
            <a:r>
              <a:rPr lang="en-US" sz="2800" dirty="0" smtClean="0"/>
              <a:t>. </a:t>
            </a:r>
            <a:endParaRPr lang="en-IN" sz="2800" dirty="0"/>
          </a:p>
        </p:txBody>
      </p:sp>
      <p:pic>
        <p:nvPicPr>
          <p:cNvPr id="4" name="Picture 10" descr="81rt4">
            <a:extLst>
              <a:ext uri="{FF2B5EF4-FFF2-40B4-BE49-F238E27FC236}">
                <a16:creationId xmlns:a16="http://schemas.microsoft.com/office/drawing/2014/main" id="{7AF87075-ABA2-4405-BF3D-6B046A957F7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717032"/>
            <a:ext cx="4464496" cy="2880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96174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1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hard disk drive">
            <a:extLst>
              <a:ext uri="{FF2B5EF4-FFF2-40B4-BE49-F238E27FC236}">
                <a16:creationId xmlns:a16="http://schemas.microsoft.com/office/drawing/2014/main" id="{F7D3D70A-EBC3-40E5-A0B7-8FC7925DE3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334" y="3271138"/>
            <a:ext cx="3891463" cy="2886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228" name="Rectangle 4">
            <a:extLst>
              <a:ext uri="{FF2B5EF4-FFF2-40B4-BE49-F238E27FC236}">
                <a16:creationId xmlns:a16="http://schemas.microsoft.com/office/drawing/2014/main" id="{335DDA56-4C76-4E89-95E9-9371A33DE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4861" y="304800"/>
            <a:ext cx="338054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l-GR" sz="4000" i="1" dirty="0" smtClean="0">
                <a:latin typeface="+mj-lt"/>
                <a:ea typeface="+mj-ea"/>
                <a:cs typeface="+mj-cs"/>
              </a:rPr>
              <a:t>Σκληρός δίσκος</a:t>
            </a:r>
            <a:endParaRPr lang="en-US" sz="4000" i="1" dirty="0">
              <a:latin typeface="+mj-lt"/>
              <a:ea typeface="+mj-ea"/>
              <a:cs typeface="+mj-cs"/>
            </a:endParaRPr>
          </a:p>
        </p:txBody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id="{D7F8DB09-F32B-4071-AC33-99ED164F9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1268760"/>
            <a:ext cx="8610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FontTx/>
              <a:buChar char="•"/>
              <a:defRPr/>
            </a:pPr>
            <a:r>
              <a:rPr lang="en-US" sz="2800" dirty="0"/>
              <a:t> </a:t>
            </a:r>
            <a:r>
              <a:rPr lang="el-GR" sz="2400" dirty="0"/>
              <a:t>Πρόκειται για μια συσκευή αποθήκευσης δεδομένων στον υπολογιστή</a:t>
            </a:r>
            <a:r>
              <a:rPr lang="en-US" sz="2400" dirty="0" smtClean="0"/>
              <a:t>.</a:t>
            </a:r>
            <a:endParaRPr lang="en-US" sz="2400" dirty="0"/>
          </a:p>
          <a:p>
            <a:pPr algn="just">
              <a:buFontTx/>
              <a:buChar char="•"/>
              <a:defRPr/>
            </a:pPr>
            <a:r>
              <a:rPr lang="en-US" sz="2800" dirty="0"/>
              <a:t> </a:t>
            </a:r>
            <a:r>
              <a:rPr lang="el-GR" sz="2400" dirty="0"/>
              <a:t>Είναι μια δευτερεύουσα συσκευή αποθήκευσης</a:t>
            </a:r>
            <a:r>
              <a:rPr lang="en-US" sz="2800" dirty="0" smtClean="0"/>
              <a:t>. </a:t>
            </a:r>
            <a:endParaRPr lang="en-US" sz="2800" dirty="0"/>
          </a:p>
          <a:p>
            <a:pPr algn="just">
              <a:buFontTx/>
              <a:buChar char="•"/>
              <a:defRPr/>
            </a:pPr>
            <a:r>
              <a:rPr lang="en-US" sz="2800" dirty="0"/>
              <a:t> Its stored in  0 (or) 1.</a:t>
            </a:r>
          </a:p>
          <a:p>
            <a:pPr algn="just">
              <a:buFontTx/>
              <a:buChar char="•"/>
              <a:defRPr/>
            </a:pPr>
            <a:r>
              <a:rPr lang="en-US" sz="2800" dirty="0"/>
              <a:t> </a:t>
            </a:r>
            <a:r>
              <a:rPr lang="el-GR" sz="2400" dirty="0"/>
              <a:t>Το λειτουργικό σύστημα, το λογισμικό και τα περισσότερα άλλα αρχεία αποθηκεύονται στον σκληρό δίσκο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918B06-D0DC-4BBC-B0D1-E9C4EF45B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3591176"/>
            <a:ext cx="401726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buFontTx/>
              <a:buChar char="•"/>
              <a:defRPr/>
            </a:pPr>
            <a:r>
              <a:rPr lang="el-GR" sz="2800" dirty="0"/>
              <a:t> </a:t>
            </a:r>
            <a:r>
              <a:rPr lang="el-GR" sz="2400" dirty="0" smtClean="0"/>
              <a:t>Εφευρέθηκε το </a:t>
            </a:r>
            <a:r>
              <a:rPr lang="en-US" sz="2400" dirty="0" smtClean="0"/>
              <a:t>1954 </a:t>
            </a:r>
            <a:r>
              <a:rPr lang="el-GR" sz="2400" dirty="0" smtClean="0"/>
              <a:t>από την</a:t>
            </a:r>
            <a:r>
              <a:rPr lang="en-US" sz="2400" dirty="0" smtClean="0"/>
              <a:t> </a:t>
            </a:r>
            <a:r>
              <a:rPr lang="en-US" sz="2400" dirty="0"/>
              <a:t>IBM</a:t>
            </a:r>
            <a:r>
              <a:rPr lang="en-US" sz="2800" dirty="0"/>
              <a:t>.</a:t>
            </a:r>
          </a:p>
          <a:p>
            <a:pPr algn="just">
              <a:buFontTx/>
              <a:buChar char="•"/>
              <a:defRPr/>
            </a:pPr>
            <a:r>
              <a:rPr lang="en-US" sz="2800" dirty="0"/>
              <a:t> </a:t>
            </a:r>
            <a:r>
              <a:rPr lang="el-GR" sz="2400" dirty="0"/>
              <a:t>Διαφορετικές χωρητικότητες, όπως 10GB, 20GB, 40GB, 80GB </a:t>
            </a:r>
            <a:r>
              <a:rPr lang="el-GR" sz="2400" dirty="0" err="1"/>
              <a:t>κτλ</a:t>
            </a:r>
            <a:r>
              <a:rPr lang="en-US" sz="2400" dirty="0" smtClean="0"/>
              <a:t>.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56615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z_wdc_hdop">
            <a:extLst>
              <a:ext uri="{FF2B5EF4-FFF2-40B4-BE49-F238E27FC236}">
                <a16:creationId xmlns:a16="http://schemas.microsoft.com/office/drawing/2014/main" id="{87DB0169-BEC1-4739-B400-2AD74FBC71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40768"/>
            <a:ext cx="6948264" cy="5211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4">
            <a:extLst>
              <a:ext uri="{FF2B5EF4-FFF2-40B4-BE49-F238E27FC236}">
                <a16:creationId xmlns:a16="http://schemas.microsoft.com/office/drawing/2014/main" id="{D3764194-239E-4A5A-B35A-96C8BE4C8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2531" y="260648"/>
            <a:ext cx="698120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000" i="1" dirty="0">
                <a:latin typeface="+mj-lt"/>
                <a:ea typeface="+mj-ea"/>
                <a:cs typeface="+mj-cs"/>
              </a:rPr>
              <a:t>HARD DISK DRIVE COMPONENTS</a:t>
            </a:r>
          </a:p>
        </p:txBody>
      </p:sp>
    </p:spTree>
    <p:extLst>
      <p:ext uri="{BB962C8B-B14F-4D97-AF65-F5344CB8AC3E}">
        <p14:creationId xmlns:p14="http://schemas.microsoft.com/office/powerpoint/2010/main" val="207561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5">
            <a:extLst>
              <a:ext uri="{FF2B5EF4-FFF2-40B4-BE49-F238E27FC236}">
                <a16:creationId xmlns:a16="http://schemas.microsoft.com/office/drawing/2014/main" id="{5CA0C051-2205-4989-A977-6959D8F54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029200"/>
            <a:ext cx="3786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6147" name="Rectangle 7">
            <a:extLst>
              <a:ext uri="{FF2B5EF4-FFF2-40B4-BE49-F238E27FC236}">
                <a16:creationId xmlns:a16="http://schemas.microsoft.com/office/drawing/2014/main" id="{F837EF88-9719-4B70-B837-27FE0A471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7150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2400" u="none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  <p:sp>
        <p:nvSpPr>
          <p:cNvPr id="6148" name="Rectangle 8">
            <a:extLst>
              <a:ext uri="{FF2B5EF4-FFF2-40B4-BE49-F238E27FC236}">
                <a16:creationId xmlns:a16="http://schemas.microsoft.com/office/drawing/2014/main" id="{4351725A-E6D3-45A7-86E4-D1A04BB379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687" y="99926"/>
            <a:ext cx="568863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04813" indent="-404813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0" u="none" dirty="0"/>
              <a:t>               </a:t>
            </a:r>
            <a:r>
              <a:rPr lang="el-GR" altLang="en-US" sz="4000" u="none" dirty="0" smtClean="0">
                <a:latin typeface="+mj-lt"/>
                <a:ea typeface="+mj-ea"/>
                <a:cs typeface="+mj-cs"/>
              </a:rPr>
              <a:t>Μαγνητικό Υλικό</a:t>
            </a:r>
            <a:endParaRPr lang="en-US" altLang="en-US" sz="4000" u="none" dirty="0">
              <a:latin typeface="+mj-lt"/>
              <a:ea typeface="+mj-ea"/>
              <a:cs typeface="+mj-cs"/>
            </a:endParaRPr>
          </a:p>
        </p:txBody>
      </p:sp>
      <p:sp>
        <p:nvSpPr>
          <p:cNvPr id="6151" name="Rectangle 11">
            <a:extLst>
              <a:ext uri="{FF2B5EF4-FFF2-40B4-BE49-F238E27FC236}">
                <a16:creationId xmlns:a16="http://schemas.microsoft.com/office/drawing/2014/main" id="{909E92C0-5C96-4BA1-90BB-2A685845F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2400" i="0" u="none">
              <a:solidFill>
                <a:schemeClr val="tx2"/>
              </a:solidFill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1BF97483-649A-4A52-89B4-74A2BD4F8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1250837"/>
            <a:ext cx="828092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buFontTx/>
              <a:buChar char="•"/>
            </a:pPr>
            <a:r>
              <a:rPr lang="en-US" altLang="en-US" sz="2800" dirty="0"/>
              <a:t> </a:t>
            </a:r>
            <a:r>
              <a:rPr lang="el-GR" altLang="en-US" sz="2400" dirty="0" smtClean="0"/>
              <a:t>Ο δίσκος είναι φτιαγμένος από </a:t>
            </a:r>
            <a:r>
              <a:rPr lang="el-GR" altLang="en-US" sz="2400" dirty="0"/>
              <a:t>ένα μαγνητικό υλικό, στο τμήμα του δίσκου του </a:t>
            </a:r>
            <a:r>
              <a:rPr lang="el-GR" altLang="en-US" sz="2400" dirty="0" smtClean="0"/>
              <a:t>σκληρού δίσκου.</a:t>
            </a:r>
            <a:endParaRPr lang="en-US" altLang="en-US" sz="2400" dirty="0"/>
          </a:p>
          <a:p>
            <a:pPr algn="just">
              <a:buFontTx/>
              <a:buChar char="•"/>
            </a:pPr>
            <a:r>
              <a:rPr lang="en-US" altLang="en-US" sz="2400" dirty="0"/>
              <a:t> </a:t>
            </a:r>
            <a:r>
              <a:rPr lang="el-GR" altLang="en-US" sz="2400" dirty="0" smtClean="0"/>
              <a:t>Τα δεδομένα αποθηκεύονται στο μαγνητικό υλικό</a:t>
            </a:r>
            <a:r>
              <a:rPr lang="en-US" altLang="en-US" sz="2400" dirty="0" smtClean="0"/>
              <a:t>. </a:t>
            </a:r>
            <a:endParaRPr lang="en-US" altLang="en-US" sz="2400" dirty="0"/>
          </a:p>
          <a:p>
            <a:pPr algn="just">
              <a:buFontTx/>
              <a:buChar char="•"/>
            </a:pPr>
            <a:r>
              <a:rPr lang="en-US" altLang="en-US" sz="2400" dirty="0"/>
              <a:t> </a:t>
            </a:r>
            <a:r>
              <a:rPr lang="el-GR" altLang="en-US" sz="2400" dirty="0"/>
              <a:t>Κάθε σύνολο μαγνητικών σωματιδίων είναι η συλλογή μιας μονάδας που ονομάζεται </a:t>
            </a:r>
            <a:r>
              <a:rPr lang="el-GR" altLang="en-US" sz="2400" dirty="0" err="1"/>
              <a:t>bit</a:t>
            </a:r>
            <a:r>
              <a:rPr lang="en-US" altLang="en-US" sz="2400" dirty="0" smtClean="0"/>
              <a:t>.</a:t>
            </a:r>
            <a:endParaRPr lang="en-US" altLang="en-US" sz="2400" dirty="0"/>
          </a:p>
          <a:p>
            <a:pPr algn="just">
              <a:buFontTx/>
              <a:buChar char="•"/>
            </a:pPr>
            <a:r>
              <a:rPr lang="en-US" altLang="en-US" sz="2800" dirty="0"/>
              <a:t> </a:t>
            </a:r>
            <a:r>
              <a:rPr lang="el-GR" altLang="en-US" sz="2400" dirty="0"/>
              <a:t>Η νέα τεχνολογία σκληρού δίσκου χρησιμοποιεί μέταλλα λεπτής μεμβράνης και δίσκους από γυαλί για να αυξήσει την αποδοτικότητα και να αυξήσει την ικανότητα αποθήκευσης</a:t>
            </a:r>
            <a:r>
              <a:rPr lang="el-GR" altLang="en-US" sz="2800" dirty="0"/>
              <a:t>.</a:t>
            </a:r>
            <a:endParaRPr lang="en-US" sz="2800" dirty="0"/>
          </a:p>
        </p:txBody>
      </p:sp>
      <p:pic>
        <p:nvPicPr>
          <p:cNvPr id="10" name="Picture 5" descr="Computer hard disk drive architecture">
            <a:extLst>
              <a:ext uri="{FF2B5EF4-FFF2-40B4-BE49-F238E27FC236}">
                <a16:creationId xmlns:a16="http://schemas.microsoft.com/office/drawing/2014/main" id="{14B49062-49D8-4FBF-A6C8-57B394BB9F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430846"/>
            <a:ext cx="4459189" cy="191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9194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5">
            <a:extLst>
              <a:ext uri="{FF2B5EF4-FFF2-40B4-BE49-F238E27FC236}">
                <a16:creationId xmlns:a16="http://schemas.microsoft.com/office/drawing/2014/main" id="{5CA0C051-2205-4989-A977-6959D8F54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029200"/>
            <a:ext cx="3786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6147" name="Rectangle 7">
            <a:extLst>
              <a:ext uri="{FF2B5EF4-FFF2-40B4-BE49-F238E27FC236}">
                <a16:creationId xmlns:a16="http://schemas.microsoft.com/office/drawing/2014/main" id="{F837EF88-9719-4B70-B837-27FE0A471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7150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2400" u="none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  <p:sp>
        <p:nvSpPr>
          <p:cNvPr id="6150" name="Rectangle 10">
            <a:extLst>
              <a:ext uri="{FF2B5EF4-FFF2-40B4-BE49-F238E27FC236}">
                <a16:creationId xmlns:a16="http://schemas.microsoft.com/office/drawing/2014/main" id="{BE83E458-3CAB-49CB-AEFA-3B8865CA5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800" y="188640"/>
            <a:ext cx="38884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04813" indent="-404813"/>
            <a:r>
              <a:rPr lang="el-GR" altLang="en-US" u="none" dirty="0" err="1" smtClean="0">
                <a:latin typeface="+mj-lt"/>
                <a:ea typeface="+mj-ea"/>
                <a:cs typeface="+mj-cs"/>
              </a:rPr>
              <a:t>Βηματικός</a:t>
            </a:r>
            <a:r>
              <a:rPr lang="el-GR" altLang="en-US" u="none" dirty="0" smtClean="0">
                <a:latin typeface="+mj-lt"/>
                <a:ea typeface="+mj-ea"/>
                <a:cs typeface="+mj-cs"/>
              </a:rPr>
              <a:t> κινητήρας</a:t>
            </a:r>
            <a:endParaRPr lang="en-US" altLang="en-US" u="none" dirty="0">
              <a:latin typeface="+mj-lt"/>
              <a:ea typeface="+mj-ea"/>
              <a:cs typeface="+mj-cs"/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2C59BF7E-D5CC-4266-A1AB-7AEC7E879A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1160507"/>
            <a:ext cx="828092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altLang="en-US" sz="2800" dirty="0"/>
              <a:t> </a:t>
            </a:r>
            <a:r>
              <a:rPr lang="el-GR" altLang="en-US" sz="2800" dirty="0"/>
              <a:t>Ο δίσκος είναι φτιαγμένος από ένα μαγνητικό υλικό, στο τμήμα του δίσκου του σκληρού δίσκου</a:t>
            </a:r>
            <a:endParaRPr lang="en-US" altLang="en-US" sz="2800" dirty="0"/>
          </a:p>
          <a:p>
            <a:pPr indent="-457200">
              <a:buFontTx/>
              <a:buChar char="•"/>
            </a:pPr>
            <a:r>
              <a:rPr lang="el-GR" altLang="en-US" sz="2800" dirty="0"/>
              <a:t>Χρησιμοποιήστε </a:t>
            </a:r>
            <a:r>
              <a:rPr lang="el-GR" altLang="en-US" sz="2800" dirty="0" err="1"/>
              <a:t>βηματικούς</a:t>
            </a:r>
            <a:r>
              <a:rPr lang="el-GR" altLang="en-US" sz="2800" dirty="0"/>
              <a:t> κινητήρες για τον έλεγχο της θέσης κεφαλής ανάγνωσης / εγγραφής</a:t>
            </a:r>
            <a:r>
              <a:rPr lang="en-US" altLang="en-US" sz="2800" dirty="0" smtClean="0"/>
              <a:t>.                                                                             </a:t>
            </a:r>
            <a:endParaRPr lang="en-US" altLang="en-US" sz="2800" dirty="0"/>
          </a:p>
          <a:p>
            <a:pPr indent="-457200">
              <a:buFontTx/>
              <a:buChar char="•"/>
            </a:pPr>
            <a:r>
              <a:rPr lang="en-US" altLang="en-US" sz="2800" dirty="0"/>
              <a:t> </a:t>
            </a:r>
            <a:r>
              <a:rPr lang="el-GR" altLang="en-US" sz="2800" dirty="0"/>
              <a:t>Οι </a:t>
            </a:r>
            <a:r>
              <a:rPr lang="el-GR" altLang="en-US" sz="2800" dirty="0" err="1"/>
              <a:t>βηματικοί</a:t>
            </a:r>
            <a:r>
              <a:rPr lang="el-GR" altLang="en-US" sz="2800" dirty="0"/>
              <a:t> κινητήρες χρησιμοποιούν συνήθως ισχύ + 12V, αλλά ορισμένες νέες μονάδες χαμηλής κατανάλωσης χρησιμοποιούν πηγή ενέργειας + 5V</a:t>
            </a:r>
            <a:r>
              <a:rPr lang="en-US" altLang="en-US" sz="2800" dirty="0" smtClean="0"/>
              <a:t>.</a:t>
            </a:r>
            <a:endParaRPr lang="en-US" altLang="en-US" sz="2800" dirty="0"/>
          </a:p>
          <a:p>
            <a:pPr>
              <a:buFontTx/>
              <a:buChar char="•"/>
            </a:pPr>
            <a:endParaRPr lang="en-US" altLang="en-US" sz="2800" dirty="0"/>
          </a:p>
          <a:p>
            <a:pPr>
              <a:defRPr/>
            </a:pPr>
            <a:endParaRPr lang="en-US" sz="2800" dirty="0"/>
          </a:p>
        </p:txBody>
      </p:sp>
      <p:pic>
        <p:nvPicPr>
          <p:cNvPr id="10" name="Picture 5" descr="Computer hard disk drive architecture">
            <a:extLst>
              <a:ext uri="{FF2B5EF4-FFF2-40B4-BE49-F238E27FC236}">
                <a16:creationId xmlns:a16="http://schemas.microsoft.com/office/drawing/2014/main" id="{7DC8FB8F-62CC-4333-86ED-01C30480F8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518998"/>
            <a:ext cx="4459189" cy="191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8213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5">
            <a:extLst>
              <a:ext uri="{FF2B5EF4-FFF2-40B4-BE49-F238E27FC236}">
                <a16:creationId xmlns:a16="http://schemas.microsoft.com/office/drawing/2014/main" id="{5CA0C051-2205-4989-A977-6959D8F54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029200"/>
            <a:ext cx="3786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6147" name="Rectangle 7">
            <a:extLst>
              <a:ext uri="{FF2B5EF4-FFF2-40B4-BE49-F238E27FC236}">
                <a16:creationId xmlns:a16="http://schemas.microsoft.com/office/drawing/2014/main" id="{F837EF88-9719-4B70-B837-27FE0A471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7150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2400" u="none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  <p:sp>
        <p:nvSpPr>
          <p:cNvPr id="6151" name="Rectangle 11">
            <a:extLst>
              <a:ext uri="{FF2B5EF4-FFF2-40B4-BE49-F238E27FC236}">
                <a16:creationId xmlns:a16="http://schemas.microsoft.com/office/drawing/2014/main" id="{909E92C0-5C96-4BA1-90BB-2A685845F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2400" i="0" u="none">
              <a:solidFill>
                <a:schemeClr val="tx2"/>
              </a:solidFill>
            </a:endParaRPr>
          </a:p>
        </p:txBody>
      </p:sp>
      <p:sp>
        <p:nvSpPr>
          <p:cNvPr id="6152" name="Rectangle 12">
            <a:extLst>
              <a:ext uri="{FF2B5EF4-FFF2-40B4-BE49-F238E27FC236}">
                <a16:creationId xmlns:a16="http://schemas.microsoft.com/office/drawing/2014/main" id="{B2F7628F-3956-4524-B623-38A0033AE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632" y="324684"/>
            <a:ext cx="662473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l-GR" altLang="en-US" sz="4000" u="none" dirty="0" smtClean="0">
                <a:latin typeface="+mj-lt"/>
                <a:ea typeface="+mj-ea"/>
                <a:cs typeface="+mj-cs"/>
              </a:rPr>
              <a:t>Κινητήρας Περιστροφής</a:t>
            </a:r>
            <a:endParaRPr lang="en-US" altLang="en-US" sz="4000" u="none" dirty="0">
              <a:latin typeface="+mj-lt"/>
              <a:ea typeface="+mj-ea"/>
              <a:cs typeface="+mj-cs"/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2C59BF7E-D5CC-4266-A1AB-7AEC7E879A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1463457"/>
            <a:ext cx="8064896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l-GR" altLang="en-US" sz="2800" dirty="0" smtClean="0"/>
              <a:t>Ελέγχει το μαγνητικό υλικό</a:t>
            </a:r>
            <a:r>
              <a:rPr lang="en-US" altLang="en-US" sz="2800" dirty="0" smtClean="0"/>
              <a:t>.</a:t>
            </a:r>
            <a:endParaRPr lang="en-US" altLang="en-US" sz="2800" dirty="0"/>
          </a:p>
          <a:p>
            <a:pPr>
              <a:buFontTx/>
              <a:buChar char="•"/>
            </a:pPr>
            <a:r>
              <a:rPr lang="el-GR" altLang="en-US" sz="2800" dirty="0"/>
              <a:t>Ο κινητήρας αυτός περιστρέφεται με ταχύτητα από 3600 έως 10.000 </a:t>
            </a:r>
            <a:r>
              <a:rPr lang="el-GR" altLang="en-US" sz="2800" dirty="0" err="1"/>
              <a:t>r.p.m</a:t>
            </a:r>
            <a:r>
              <a:rPr lang="el-GR" altLang="en-US" sz="2800" dirty="0" smtClean="0"/>
              <a:t>.</a:t>
            </a:r>
          </a:p>
          <a:p>
            <a:pPr>
              <a:buFontTx/>
              <a:buChar char="•"/>
            </a:pPr>
            <a:r>
              <a:rPr lang="el-GR" altLang="en-US" sz="2800" dirty="0" smtClean="0"/>
              <a:t>Όλο το μαγνητικό υλικό κινείται </a:t>
            </a:r>
            <a:r>
              <a:rPr lang="el-GR" altLang="en-US" sz="2800" dirty="0"/>
              <a:t>προς την ίδια κατεύθυνση.</a:t>
            </a:r>
            <a:endParaRPr lang="en-US" altLang="en-US" sz="2800" dirty="0"/>
          </a:p>
          <a:p>
            <a:pPr>
              <a:buFontTx/>
              <a:buChar char="•"/>
            </a:pPr>
            <a:endParaRPr lang="en-US" altLang="en-US" sz="2800" dirty="0"/>
          </a:p>
          <a:p>
            <a:pPr>
              <a:defRPr/>
            </a:pPr>
            <a:endParaRPr lang="en-US" sz="2800" dirty="0"/>
          </a:p>
        </p:txBody>
      </p:sp>
      <p:pic>
        <p:nvPicPr>
          <p:cNvPr id="8" name="Picture 5" descr="Computer hard disk drive architecture">
            <a:extLst>
              <a:ext uri="{FF2B5EF4-FFF2-40B4-BE49-F238E27FC236}">
                <a16:creationId xmlns:a16="http://schemas.microsoft.com/office/drawing/2014/main" id="{702AAE36-68CA-4BEA-9758-FE2089992F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430846"/>
            <a:ext cx="4459189" cy="191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5885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</TotalTime>
  <Words>266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Tahoma</vt:lpstr>
      <vt:lpstr>Times New Roman</vt:lpstr>
      <vt:lpstr>Office Theme</vt:lpstr>
      <vt:lpstr>Von Neuman</vt:lpstr>
      <vt:lpstr>Εισαγωγή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Basta Eirini</cp:lastModifiedBy>
  <cp:revision>46</cp:revision>
  <dcterms:created xsi:type="dcterms:W3CDTF">2017-03-08T21:43:37Z</dcterms:created>
  <dcterms:modified xsi:type="dcterms:W3CDTF">2018-01-22T09:18:31Z</dcterms:modified>
</cp:coreProperties>
</file>